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0"/>
  </p:handoutMasterIdLst>
  <p:sldIdLst>
    <p:sldId id="257" r:id="rId2"/>
    <p:sldId id="267" r:id="rId3"/>
    <p:sldId id="258" r:id="rId4"/>
    <p:sldId id="268" r:id="rId5"/>
    <p:sldId id="263" r:id="rId6"/>
    <p:sldId id="266" r:id="rId7"/>
    <p:sldId id="265" r:id="rId8"/>
    <p:sldId id="259" r:id="rId9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olla, Scott A" initials="WSA" lastIdx="1" clrIdx="0"/>
  <p:cmAuthor id="1" name="Dian Coleman" initials="DEC" lastIdx="1" clrIdx="1"/>
  <p:cmAuthor id="2" name="Anne Talvacchio" initials="AMT" lastIdx="18" clrIdx="2"/>
  <p:cmAuthor id="3" name="Kevin Gotchet" initials="KG" lastIdx="3" clrIdx="3"/>
  <p:cmAuthor id="4" name="William Bosshardt" initials="WB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4701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40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4224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1"/>
          </a:xfrm>
          <a:prstGeom prst="rect">
            <a:avLst/>
          </a:prstGeom>
        </p:spPr>
        <p:txBody>
          <a:bodyPr vert="horz" lIns="93169" tIns="46585" rIns="93169" bIns="4658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1"/>
          </a:xfrm>
          <a:prstGeom prst="rect">
            <a:avLst/>
          </a:prstGeom>
        </p:spPr>
        <p:txBody>
          <a:bodyPr vert="horz" lIns="93169" tIns="46585" rIns="93169" bIns="46585" rtlCol="0"/>
          <a:lstStyle>
            <a:lvl1pPr algn="r">
              <a:defRPr sz="1200"/>
            </a:lvl1pPr>
          </a:lstStyle>
          <a:p>
            <a:fld id="{E1ED1F94-F4CA-420F-9C1C-DC5098680E51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4821"/>
          </a:xfrm>
          <a:prstGeom prst="rect">
            <a:avLst/>
          </a:prstGeom>
        </p:spPr>
        <p:txBody>
          <a:bodyPr vert="horz" lIns="93169" tIns="46585" rIns="93169" bIns="4658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4821"/>
          </a:xfrm>
          <a:prstGeom prst="rect">
            <a:avLst/>
          </a:prstGeom>
        </p:spPr>
        <p:txBody>
          <a:bodyPr vert="horz" lIns="93169" tIns="46585" rIns="93169" bIns="46585" rtlCol="0" anchor="b"/>
          <a:lstStyle>
            <a:lvl1pPr algn="r">
              <a:defRPr sz="1200"/>
            </a:lvl1pPr>
          </a:lstStyle>
          <a:p>
            <a:fld id="{E6C5639E-8C33-4546-9D36-1E306683E0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62288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4556"/>
            <a:ext cx="8229600" cy="874644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8746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24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THE FED’S TOOLBOX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24-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 3</a:t>
            </a:r>
            <a:r>
              <a:rPr lang="en-US" sz="1000" b="1" cap="small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 EDITION 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none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0" y="1600200"/>
            <a:ext cx="77724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Bank reserves: </a:t>
            </a:r>
            <a:r>
              <a:rPr lang="en-US" sz="2000" dirty="0"/>
              <a:t>Currency held by banks in their vaults plus their deposits at Federal Reserve Banks.</a:t>
            </a:r>
          </a:p>
          <a:p>
            <a:endParaRPr lang="en-US" sz="1200" b="1" dirty="0" smtClean="0"/>
          </a:p>
          <a:p>
            <a:r>
              <a:rPr lang="en-US" sz="2000" b="1" dirty="0" smtClean="0"/>
              <a:t>Required </a:t>
            </a:r>
            <a:r>
              <a:rPr lang="en-US" sz="2000" b="1" dirty="0"/>
              <a:t>reserves: </a:t>
            </a:r>
            <a:r>
              <a:rPr lang="en-US" sz="2000" dirty="0"/>
              <a:t>Funds that a depository institution must hold in reserve against specified deposits as vault cash or deposits with Federal Reserve Banks. </a:t>
            </a:r>
          </a:p>
          <a:p>
            <a:endParaRPr lang="en-US" sz="1200" b="1" dirty="0" smtClean="0"/>
          </a:p>
          <a:p>
            <a:r>
              <a:rPr lang="en-US" sz="2000" b="1" dirty="0" smtClean="0"/>
              <a:t>Excess </a:t>
            </a:r>
            <a:r>
              <a:rPr lang="en-US" sz="2000" b="1" dirty="0"/>
              <a:t>reserves: </a:t>
            </a:r>
            <a:r>
              <a:rPr lang="en-US" sz="2000" dirty="0"/>
              <a:t>Amount of funds held by a depository institution in its account at a Federal Reserve Bank in excess of its required reserve </a:t>
            </a:r>
            <a:r>
              <a:rPr lang="en-US" sz="2000" dirty="0" smtClean="0"/>
              <a:t>balance.</a:t>
            </a:r>
            <a:endParaRPr lang="en-US" sz="2000" dirty="0"/>
          </a:p>
          <a:p>
            <a:endParaRPr lang="en-US" sz="1200" b="1" dirty="0" smtClean="0"/>
          </a:p>
          <a:p>
            <a:r>
              <a:rPr lang="en-US" sz="2000" b="1" dirty="0" smtClean="0"/>
              <a:t>Interest</a:t>
            </a:r>
            <a:r>
              <a:rPr lang="en-US" sz="2000" b="1" dirty="0"/>
              <a:t>:</a:t>
            </a:r>
            <a:r>
              <a:rPr lang="en-US" sz="2000" dirty="0"/>
              <a:t> The price of using someone else's money. </a:t>
            </a:r>
          </a:p>
          <a:p>
            <a:endParaRPr lang="en-US" sz="1200" b="1" dirty="0" smtClean="0"/>
          </a:p>
          <a:p>
            <a:r>
              <a:rPr lang="en-US" sz="2000" b="1" dirty="0" smtClean="0"/>
              <a:t>Interest </a:t>
            </a:r>
            <a:r>
              <a:rPr lang="en-US" sz="2000" b="1" dirty="0"/>
              <a:t>rate:</a:t>
            </a:r>
            <a:r>
              <a:rPr lang="en-US" sz="2000" dirty="0"/>
              <a:t> The percentage of the amount of a loan that is charged for a loan. </a:t>
            </a:r>
          </a:p>
          <a:p>
            <a:endParaRPr lang="en-US" sz="20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953544" y="660047"/>
            <a:ext cx="323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rade Gothic LT Std Extended"/>
              </a:rPr>
              <a:t>Terms to Know</a:t>
            </a:r>
            <a:endParaRPr lang="en-US" sz="3600" dirty="0">
              <a:latin typeface="Trade Gothic LT Std Extende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27506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676400"/>
            <a:ext cx="7543800" cy="3581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Federal </a:t>
            </a:r>
            <a:r>
              <a:rPr lang="en-US" sz="2000" b="1" dirty="0"/>
              <a:t>funds market:</a:t>
            </a:r>
            <a:r>
              <a:rPr lang="en-US" sz="2000" dirty="0"/>
              <a:t> The market in which banks can borrow or lend reserves, allowing banks temporarily short of their required reserves to borrow from banks that have excess reserves.</a:t>
            </a:r>
          </a:p>
          <a:p>
            <a:endParaRPr lang="en-US" sz="2000" b="1" dirty="0" smtClean="0"/>
          </a:p>
          <a:p>
            <a:r>
              <a:rPr lang="en-US" sz="2000" b="1" dirty="0" smtClean="0"/>
              <a:t>Federal </a:t>
            </a:r>
            <a:r>
              <a:rPr lang="en-US" sz="2000" b="1" dirty="0"/>
              <a:t>funds rate: </a:t>
            </a:r>
            <a:r>
              <a:rPr lang="en-US" sz="2000" dirty="0"/>
              <a:t>The interest rate at which a depository institution lends funds that are immediately available to another depository institution overnight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b="1" dirty="0" smtClean="0"/>
              <a:t>Federal Reserve System: </a:t>
            </a:r>
            <a:r>
              <a:rPr lang="en-US" sz="2000" dirty="0" smtClean="0"/>
              <a:t>The central bank system of the United States.</a:t>
            </a:r>
          </a:p>
          <a:p>
            <a:endParaRPr lang="en-US" sz="2000" b="1" dirty="0" smtClean="0"/>
          </a:p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953544" y="660047"/>
            <a:ext cx="323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rade Gothic LT Std Extended"/>
              </a:rPr>
              <a:t>Terms to Know</a:t>
            </a:r>
            <a:endParaRPr lang="en-US" sz="3600" dirty="0">
              <a:latin typeface="Trade Gothic LT Std Extende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7168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62000" y="1543883"/>
            <a:ext cx="788582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Monetary </a:t>
            </a:r>
            <a:r>
              <a:rPr lang="en-US" b="1" dirty="0"/>
              <a:t>policy: </a:t>
            </a:r>
            <a:r>
              <a:rPr lang="en-US" dirty="0"/>
              <a:t>The actions of a central bank to influence the cost and availability of money and credit to achieve the national economic goals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Tools that the Fed has in its toolbox to influence money supply/interest rates:</a:t>
            </a:r>
            <a:endParaRPr lang="en-US" sz="1000" dirty="0" smtClean="0"/>
          </a:p>
          <a:p>
            <a:pPr marL="457200" indent="-225425">
              <a:buFont typeface="Arial"/>
              <a:buChar char="•"/>
            </a:pPr>
            <a:r>
              <a:rPr lang="en-US" b="1" dirty="0" smtClean="0"/>
              <a:t>Discount </a:t>
            </a:r>
            <a:r>
              <a:rPr lang="en-US" b="1" dirty="0"/>
              <a:t>rate: </a:t>
            </a:r>
            <a:r>
              <a:rPr lang="en-US" dirty="0"/>
              <a:t>The interest rate charged by the </a:t>
            </a:r>
            <a:r>
              <a:rPr lang="en-US" dirty="0" smtClean="0"/>
              <a:t>Fed </a:t>
            </a:r>
            <a:r>
              <a:rPr lang="en-US" dirty="0"/>
              <a:t>to banks for loans obtained through the Fed's discount window</a:t>
            </a:r>
            <a:r>
              <a:rPr lang="en-US" dirty="0" smtClean="0"/>
              <a:t>.</a:t>
            </a:r>
          </a:p>
          <a:p>
            <a:pPr marL="457200" lvl="0" indent="-225425">
              <a:buFont typeface="Arial"/>
              <a:buChar char="•"/>
            </a:pPr>
            <a:r>
              <a:rPr lang="en-US" b="1" dirty="0" smtClean="0"/>
              <a:t>Open-market </a:t>
            </a:r>
            <a:r>
              <a:rPr lang="en-US" b="1" dirty="0"/>
              <a:t>operations: </a:t>
            </a:r>
            <a:r>
              <a:rPr lang="en-US" dirty="0"/>
              <a:t>The buying and selling of government securities through primary dealers by the </a:t>
            </a:r>
            <a:r>
              <a:rPr lang="en-US" dirty="0" smtClean="0"/>
              <a:t>Fed </a:t>
            </a:r>
            <a:r>
              <a:rPr lang="en-US" dirty="0"/>
              <a:t>in order to influence the money supply. </a:t>
            </a:r>
          </a:p>
          <a:p>
            <a:pPr marL="457200" indent="-225425">
              <a:buFont typeface="Arial"/>
              <a:buChar char="•"/>
            </a:pPr>
            <a:r>
              <a:rPr lang="en-US" b="1" dirty="0" smtClean="0"/>
              <a:t>Reserve </a:t>
            </a:r>
            <a:r>
              <a:rPr lang="en-US" b="1" dirty="0"/>
              <a:t>requirements: </a:t>
            </a:r>
            <a:r>
              <a:rPr lang="en-US" dirty="0"/>
              <a:t>Funds that Banks must hold in cash, either in their vaults or on deposit at a Reserve Bank.</a:t>
            </a:r>
            <a:endParaRPr lang="en-US" dirty="0" smtClean="0"/>
          </a:p>
          <a:p>
            <a:pPr marL="457200" indent="-225425">
              <a:buFont typeface="Arial"/>
              <a:buChar char="•"/>
            </a:pPr>
            <a:r>
              <a:rPr lang="en-US" b="1" dirty="0" smtClean="0"/>
              <a:t>Interest </a:t>
            </a:r>
            <a:r>
              <a:rPr lang="en-US" b="1" dirty="0"/>
              <a:t>on</a:t>
            </a:r>
            <a:r>
              <a:rPr lang="en-US" b="1" dirty="0" smtClean="0"/>
              <a:t> reserves</a:t>
            </a:r>
            <a:r>
              <a:rPr lang="en-US" b="1" dirty="0"/>
              <a:t>: </a:t>
            </a:r>
            <a:r>
              <a:rPr lang="en-US" dirty="0"/>
              <a:t>Interest paid by Federal Reserve</a:t>
            </a:r>
            <a:r>
              <a:rPr lang="en-US" dirty="0" smtClean="0"/>
              <a:t> Banks </a:t>
            </a:r>
            <a:r>
              <a:rPr lang="en-US" dirty="0"/>
              <a:t>on required and excess reserves held by banks.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953544" y="658368"/>
            <a:ext cx="323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rade Gothic LT Std Extended"/>
              </a:rPr>
              <a:t>Terms to Know</a:t>
            </a:r>
            <a:endParaRPr lang="en-US" sz="3600" dirty="0">
              <a:latin typeface="Trade Gothic LT Std Extende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90541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38400" y="54102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Treasurer gets </a:t>
            </a:r>
            <a:r>
              <a:rPr lang="en-US" dirty="0"/>
              <a:t>the</a:t>
            </a:r>
            <a:r>
              <a:rPr lang="en-US" dirty="0" smtClean="0"/>
              <a:t> Treasurer’s Balance Sheet for the Class.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1000" y="1356424"/>
            <a:ext cx="2057400" cy="624776"/>
          </a:xfrm>
          <a:prstGeom prst="rect">
            <a:avLst/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Federal Reserve</a:t>
            </a:r>
          </a:p>
          <a:p>
            <a:pPr algn="ctr"/>
            <a:r>
              <a:rPr lang="en-US" dirty="0" smtClean="0"/>
              <a:t>(teacher)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1000" y="2381250"/>
            <a:ext cx="2057400" cy="609600"/>
          </a:xfrm>
          <a:prstGeom prst="rect">
            <a:avLst/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Primary Dealers</a:t>
            </a:r>
          </a:p>
          <a:p>
            <a:pPr algn="ctr"/>
            <a:r>
              <a:rPr lang="en-US" dirty="0" smtClean="0"/>
              <a:t>(three students)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000" y="3390900"/>
            <a:ext cx="2057400" cy="609600"/>
          </a:xfrm>
          <a:prstGeom prst="rect">
            <a:avLst/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Investors</a:t>
            </a:r>
          </a:p>
          <a:p>
            <a:pPr algn="ctr"/>
            <a:r>
              <a:rPr lang="en-US" dirty="0" smtClean="0"/>
              <a:t>(six students)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1000" y="4400550"/>
            <a:ext cx="2057400" cy="609600"/>
          </a:xfrm>
          <a:prstGeom prst="rect">
            <a:avLst/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Banks</a:t>
            </a:r>
          </a:p>
          <a:p>
            <a:pPr algn="ctr"/>
            <a:r>
              <a:rPr lang="en-US" dirty="0" smtClean="0"/>
              <a:t>(six students)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90678" y="1356424"/>
            <a:ext cx="624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Federal Reserve gets </a:t>
            </a:r>
            <a:r>
              <a:rPr lang="en-US" dirty="0" smtClean="0"/>
              <a:t>money—reserves of $60,000—and </a:t>
            </a:r>
            <a:r>
              <a:rPr lang="en-US" dirty="0"/>
              <a:t>the Federal Reserve Portfolio </a:t>
            </a:r>
            <a:r>
              <a:rPr lang="en-US" dirty="0" smtClean="0"/>
              <a:t>Tracker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490678" y="238125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Primary </a:t>
            </a:r>
            <a:r>
              <a:rPr lang="en-US" dirty="0" smtClean="0"/>
              <a:t>dealers </a:t>
            </a:r>
            <a:r>
              <a:rPr lang="en-US" dirty="0"/>
              <a:t>buy and sell government securities from the Federal </a:t>
            </a:r>
            <a:r>
              <a:rPr lang="en-US" dirty="0" smtClean="0"/>
              <a:t>Reserve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90678" y="3390900"/>
            <a:ext cx="5874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investor gets a $10,000 Government </a:t>
            </a:r>
            <a:r>
              <a:rPr lang="en-US" dirty="0" smtClean="0"/>
              <a:t>Security </a:t>
            </a:r>
            <a:r>
              <a:rPr lang="en-US" dirty="0"/>
              <a:t>and</a:t>
            </a:r>
            <a:r>
              <a:rPr lang="en-US" dirty="0" smtClean="0"/>
              <a:t> an Investor </a:t>
            </a:r>
            <a:r>
              <a:rPr lang="en-US" dirty="0"/>
              <a:t>Balance </a:t>
            </a:r>
            <a:r>
              <a:rPr lang="en-US" dirty="0" smtClean="0"/>
              <a:t>Sheet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490678" y="4400550"/>
            <a:ext cx="4214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bank gets</a:t>
            </a:r>
            <a:r>
              <a:rPr lang="en-US" dirty="0" smtClean="0"/>
              <a:t> two </a:t>
            </a:r>
            <a:r>
              <a:rPr lang="en-US" dirty="0"/>
              <a:t>deposit </a:t>
            </a:r>
            <a:r>
              <a:rPr lang="en-US" dirty="0" smtClean="0"/>
              <a:t>slips.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81000" y="5410200"/>
            <a:ext cx="2057400" cy="609600"/>
          </a:xfrm>
          <a:prstGeom prst="rect">
            <a:avLst/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Treasurer</a:t>
            </a:r>
          </a:p>
          <a:p>
            <a:pPr algn="ctr"/>
            <a:r>
              <a:rPr lang="en-US" dirty="0" smtClean="0"/>
              <a:t>(one student)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11997" y="520166"/>
            <a:ext cx="7520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rade Gothic LT Std Extended"/>
              </a:rPr>
              <a:t>Open Market Operations Simulation</a:t>
            </a:r>
            <a:endParaRPr lang="en-US" sz="3600" dirty="0">
              <a:latin typeface="Trade Gothic LT Std Extende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7942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978522985"/>
              </p:ext>
            </p:extLst>
          </p:nvPr>
        </p:nvGraphicFramePr>
        <p:xfrm>
          <a:off x="381000" y="794266"/>
          <a:ext cx="8458200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8726"/>
                <a:gridCol w="2135080"/>
                <a:gridCol w="1970842"/>
                <a:gridCol w="2463552"/>
              </a:tblGrid>
              <a:tr h="51068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Investor</a:t>
                      </a:r>
                      <a:r>
                        <a:rPr lang="en-US" sz="1600" baseline="0" dirty="0" smtClean="0"/>
                        <a:t> Balance Sheet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Assets (securities)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Assets</a:t>
                      </a:r>
                      <a:r>
                        <a:rPr lang="en-US" sz="1600" baseline="0" dirty="0" smtClean="0"/>
                        <a:t> (deposits)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Total Assets</a:t>
                      </a:r>
                    </a:p>
                    <a:p>
                      <a:pPr algn="ctr"/>
                      <a:r>
                        <a:rPr lang="en-US" sz="1600" dirty="0" smtClean="0"/>
                        <a:t>(securities +</a:t>
                      </a:r>
                      <a:r>
                        <a:rPr lang="en-US" sz="1600" baseline="0" dirty="0" smtClean="0"/>
                        <a:t> deposits)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</a:tr>
              <a:tr h="327017">
                <a:tc>
                  <a:txBody>
                    <a:bodyPr/>
                    <a:lstStyle/>
                    <a:p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27017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27017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 2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34573602"/>
              </p:ext>
            </p:extLst>
          </p:nvPr>
        </p:nvGraphicFramePr>
        <p:xfrm>
          <a:off x="381000" y="2590800"/>
          <a:ext cx="8458200" cy="169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8724"/>
                <a:gridCol w="2135080"/>
                <a:gridCol w="1970844"/>
                <a:gridCol w="246355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Bank Balance Sheet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Assets</a:t>
                      </a:r>
                    </a:p>
                    <a:p>
                      <a:pPr algn="ctr"/>
                      <a:r>
                        <a:rPr lang="en-US" sz="1600" dirty="0" smtClean="0"/>
                        <a:t>(money/reserves)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 smtClean="0"/>
                        <a:t>Liabilities (deposits)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Net Assets</a:t>
                      </a:r>
                    </a:p>
                    <a:p>
                      <a:pPr algn="ctr"/>
                      <a:r>
                        <a:rPr lang="en-US" sz="1600" dirty="0" smtClean="0"/>
                        <a:t>(assets</a:t>
                      </a:r>
                      <a:r>
                        <a:rPr lang="en-US" sz="1600" baseline="0" dirty="0" smtClean="0"/>
                        <a:t> - liabilities)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 2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93077051"/>
              </p:ext>
            </p:extLst>
          </p:nvPr>
        </p:nvGraphicFramePr>
        <p:xfrm>
          <a:off x="381000" y="4419600"/>
          <a:ext cx="84582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4943"/>
                <a:gridCol w="483325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Federal</a:t>
                      </a:r>
                      <a:r>
                        <a:rPr lang="en-US" sz="1600" baseline="0" dirty="0" smtClean="0"/>
                        <a:t> Reserve Portfolio Tracker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Government Securities</a:t>
                      </a:r>
                      <a:endParaRPr lang="en-US" sz="1600" dirty="0"/>
                    </a:p>
                  </a:txBody>
                  <a:tcPr>
                    <a:solidFill>
                      <a:srgbClr val="E4701E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Initial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$0</a:t>
                      </a:r>
                      <a:endParaRPr lang="en-US" dirty="0"/>
                    </a:p>
                  </a:txBody>
                  <a:tcPr anchor="ctr"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</a:t>
                      </a:r>
                      <a:r>
                        <a:rPr lang="en-US" baseline="0" dirty="0" smtClean="0"/>
                        <a:t> 1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End of Round 2</a:t>
                      </a:r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96715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6544" y="3382351"/>
            <a:ext cx="54108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Expansionary monetary policy: </a:t>
            </a:r>
            <a:r>
              <a:rPr lang="en-US" sz="2000" dirty="0"/>
              <a:t>Actions taken by the Federal Reserve to increase the growth of the money supply and the amount of credit available.</a:t>
            </a:r>
          </a:p>
          <a:p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152400" y="844602"/>
            <a:ext cx="8436891" cy="4946598"/>
            <a:chOff x="152400" y="844602"/>
            <a:chExt cx="8436891" cy="4946598"/>
          </a:xfrm>
        </p:grpSpPr>
        <p:sp>
          <p:nvSpPr>
            <p:cNvPr id="21" name="Right Arrow 20"/>
            <p:cNvSpPr/>
            <p:nvPr/>
          </p:nvSpPr>
          <p:spPr>
            <a:xfrm>
              <a:off x="4825625" y="1777764"/>
              <a:ext cx="508375" cy="223805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Arrow 28"/>
            <p:cNvSpPr/>
            <p:nvPr/>
          </p:nvSpPr>
          <p:spPr>
            <a:xfrm rot="5400000">
              <a:off x="7450242" y="2537524"/>
              <a:ext cx="609600" cy="78962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939327" y="1535724"/>
              <a:ext cx="163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Bank reserves</a:t>
              </a:r>
            </a:p>
            <a:p>
              <a:pPr algn="ctr"/>
              <a:r>
                <a:rPr lang="en-US" b="1" dirty="0" smtClean="0"/>
                <a:t>increase</a:t>
              </a:r>
              <a:endParaRPr lang="en-US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957862" y="3429000"/>
              <a:ext cx="163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Interest rates</a:t>
              </a:r>
            </a:p>
            <a:p>
              <a:pPr algn="ctr"/>
              <a:r>
                <a:rPr lang="en-US" b="1" dirty="0" smtClean="0"/>
                <a:t>decrease</a:t>
              </a:r>
              <a:endParaRPr lang="en-US" b="1" dirty="0"/>
            </a:p>
          </p:txBody>
        </p:sp>
        <p:sp>
          <p:nvSpPr>
            <p:cNvPr id="42" name="Right Arrow 41"/>
            <p:cNvSpPr/>
            <p:nvPr/>
          </p:nvSpPr>
          <p:spPr>
            <a:xfrm rot="5400000">
              <a:off x="7467584" y="4253390"/>
              <a:ext cx="609600" cy="78962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181549" y="5144869"/>
              <a:ext cx="11816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Borrowing</a:t>
              </a:r>
            </a:p>
            <a:p>
              <a:pPr algn="ctr"/>
              <a:r>
                <a:rPr lang="en-US" b="1" dirty="0" smtClean="0"/>
                <a:t>increases</a:t>
              </a:r>
              <a:endParaRPr lang="en-US" b="1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52400" y="1638352"/>
              <a:ext cx="1295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Federal Reserve</a:t>
              </a:r>
              <a:endParaRPr lang="en-US" b="1" dirty="0">
                <a:latin typeface="+mn-lt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694299" y="1535724"/>
              <a:ext cx="9920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latin typeface="+mn-lt"/>
                </a:rPr>
                <a:t>Primary </a:t>
              </a:r>
            </a:p>
            <a:p>
              <a:r>
                <a:rPr lang="en-US" b="1" dirty="0" smtClean="0">
                  <a:latin typeface="+mn-lt"/>
                </a:rPr>
                <a:t>Dealers</a:t>
              </a:r>
              <a:endParaRPr lang="en-US" b="1" dirty="0">
                <a:latin typeface="+mn-lt"/>
              </a:endParaRP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1655254" y="844602"/>
              <a:ext cx="1817305" cy="2160545"/>
              <a:chOff x="1655254" y="844602"/>
              <a:chExt cx="1817305" cy="2160545"/>
            </a:xfrm>
          </p:grpSpPr>
          <p:sp>
            <p:nvSpPr>
              <p:cNvPr id="19" name="Curved Down Arrow 18"/>
              <p:cNvSpPr/>
              <p:nvPr/>
            </p:nvSpPr>
            <p:spPr>
              <a:xfrm>
                <a:off x="1678968" y="844602"/>
                <a:ext cx="1769877" cy="436642"/>
              </a:xfrm>
              <a:prstGeom prst="curvedDown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Curved Left Arrow 3"/>
              <p:cNvSpPr/>
              <p:nvPr/>
            </p:nvSpPr>
            <p:spPr>
              <a:xfrm rot="5400000">
                <a:off x="2311990" y="1844578"/>
                <a:ext cx="503833" cy="1817305"/>
              </a:xfrm>
              <a:prstGeom prst="curvedLeft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1730328" y="1723504"/>
                <a:ext cx="166715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Fed buys </a:t>
                </a:r>
                <a:r>
                  <a:rPr lang="en-US" b="1" dirty="0" smtClean="0"/>
                  <a:t>b</a:t>
                </a:r>
                <a:r>
                  <a:rPr lang="en-US" b="1" dirty="0" smtClean="0">
                    <a:latin typeface="+mn-lt"/>
                  </a:rPr>
                  <a:t>onds</a:t>
                </a:r>
                <a:endParaRPr lang="en-US" b="1" dirty="0">
                  <a:latin typeface="+mn-lt"/>
                </a:endParaRP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2136000" y="939812"/>
                <a:ext cx="8558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Money</a:t>
                </a:r>
                <a:endParaRPr lang="en-US" b="1" dirty="0">
                  <a:latin typeface="+mn-lt"/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2175819" y="2501314"/>
                <a:ext cx="7761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Bonds</a:t>
                </a:r>
                <a:endParaRPr lang="en-US" b="1" dirty="0">
                  <a:latin typeface="+mn-lt"/>
                </a:endParaRPr>
              </a:p>
            </p:txBody>
          </p:sp>
        </p:grpSp>
        <p:sp>
          <p:nvSpPr>
            <p:cNvPr id="2" name="TextBox 1"/>
            <p:cNvSpPr txBox="1"/>
            <p:nvPr/>
          </p:nvSpPr>
          <p:spPr>
            <a:xfrm>
              <a:off x="5410200" y="1688134"/>
              <a:ext cx="7518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Banks</a:t>
              </a:r>
              <a:endParaRPr lang="en-US" b="1" dirty="0"/>
            </a:p>
          </p:txBody>
        </p:sp>
        <p:sp>
          <p:nvSpPr>
            <p:cNvPr id="30" name="Right Arrow 29"/>
            <p:cNvSpPr/>
            <p:nvPr/>
          </p:nvSpPr>
          <p:spPr>
            <a:xfrm>
              <a:off x="6400800" y="1777764"/>
              <a:ext cx="508375" cy="223805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xmlns="" val="1504238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413829" y="3536086"/>
            <a:ext cx="56821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Contractionary monetary policy: </a:t>
            </a:r>
            <a:r>
              <a:rPr lang="en-US" sz="2000" dirty="0"/>
              <a:t>Actions taken by the Federal Reserve to decrease the growth of the money supply and the amount of credit available.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152400" y="838200"/>
            <a:ext cx="8436891" cy="4953000"/>
            <a:chOff x="152400" y="838200"/>
            <a:chExt cx="8436891" cy="4953000"/>
          </a:xfrm>
        </p:grpSpPr>
        <p:sp>
          <p:nvSpPr>
            <p:cNvPr id="46" name="Right Arrow 45"/>
            <p:cNvSpPr/>
            <p:nvPr/>
          </p:nvSpPr>
          <p:spPr>
            <a:xfrm flipH="1">
              <a:off x="4825625" y="1777764"/>
              <a:ext cx="508375" cy="223805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ight Arrow 48"/>
            <p:cNvSpPr/>
            <p:nvPr/>
          </p:nvSpPr>
          <p:spPr>
            <a:xfrm rot="5400000">
              <a:off x="7450242" y="2537524"/>
              <a:ext cx="609600" cy="78962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939327" y="1535724"/>
              <a:ext cx="163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Bank reserves</a:t>
              </a:r>
            </a:p>
            <a:p>
              <a:pPr algn="ctr"/>
              <a:r>
                <a:rPr lang="en-US" b="1" dirty="0" smtClean="0"/>
                <a:t>increase</a:t>
              </a:r>
              <a:endParaRPr lang="en-US" b="1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957862" y="3429000"/>
              <a:ext cx="16314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Interest rates</a:t>
              </a:r>
            </a:p>
            <a:p>
              <a:pPr algn="ctr"/>
              <a:r>
                <a:rPr lang="en-US" b="1" dirty="0" smtClean="0"/>
                <a:t>decrease</a:t>
              </a:r>
              <a:endParaRPr lang="en-US" b="1" dirty="0"/>
            </a:p>
          </p:txBody>
        </p:sp>
        <p:sp>
          <p:nvSpPr>
            <p:cNvPr id="55" name="Right Arrow 54"/>
            <p:cNvSpPr/>
            <p:nvPr/>
          </p:nvSpPr>
          <p:spPr>
            <a:xfrm rot="5400000">
              <a:off x="7467584" y="4253390"/>
              <a:ext cx="609600" cy="78962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7181549" y="5144869"/>
              <a:ext cx="118167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Borrowing</a:t>
              </a:r>
            </a:p>
            <a:p>
              <a:pPr algn="ctr"/>
              <a:r>
                <a:rPr lang="en-US" b="1" dirty="0" smtClean="0"/>
                <a:t>increases</a:t>
              </a:r>
              <a:endParaRPr lang="en-US" b="1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52400" y="1638352"/>
              <a:ext cx="1295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+mn-lt"/>
                </a:rPr>
                <a:t>Federal Reserve</a:t>
              </a:r>
              <a:endParaRPr lang="en-US" b="1" dirty="0">
                <a:latin typeface="+mn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3694299" y="1535724"/>
              <a:ext cx="9920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latin typeface="+mn-lt"/>
                </a:rPr>
                <a:t>Primary </a:t>
              </a:r>
            </a:p>
            <a:p>
              <a:r>
                <a:rPr lang="en-US" b="1" dirty="0" smtClean="0">
                  <a:latin typeface="+mn-lt"/>
                </a:rPr>
                <a:t>Dealers</a:t>
              </a:r>
              <a:endParaRPr lang="en-US" b="1" dirty="0">
                <a:latin typeface="+mn-lt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410200" y="1688134"/>
              <a:ext cx="7518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Banks</a:t>
              </a:r>
              <a:endParaRPr lang="en-US" b="1" dirty="0"/>
            </a:p>
          </p:txBody>
        </p:sp>
        <p:sp>
          <p:nvSpPr>
            <p:cNvPr id="61" name="Right Arrow 60"/>
            <p:cNvSpPr/>
            <p:nvPr/>
          </p:nvSpPr>
          <p:spPr>
            <a:xfrm flipH="1">
              <a:off x="6400800" y="1777764"/>
              <a:ext cx="508375" cy="223805"/>
            </a:xfrm>
            <a:prstGeom prst="rightArrow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655064" y="838200"/>
              <a:ext cx="2003807" cy="2165719"/>
              <a:chOff x="1655064" y="838200"/>
              <a:chExt cx="2003807" cy="2165719"/>
            </a:xfrm>
          </p:grpSpPr>
          <p:sp>
            <p:nvSpPr>
              <p:cNvPr id="19" name="Curved Down Arrow 18"/>
              <p:cNvSpPr/>
              <p:nvPr/>
            </p:nvSpPr>
            <p:spPr>
              <a:xfrm>
                <a:off x="1678778" y="838200"/>
                <a:ext cx="1769877" cy="436642"/>
              </a:xfrm>
              <a:prstGeom prst="curvedDownArrow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C00000"/>
                  </a:solidFill>
                </a:endParaRPr>
              </a:p>
            </p:txBody>
          </p:sp>
          <p:sp>
            <p:nvSpPr>
              <p:cNvPr id="4" name="Curved Left Arrow 3"/>
              <p:cNvSpPr/>
              <p:nvPr/>
            </p:nvSpPr>
            <p:spPr>
              <a:xfrm rot="5400000">
                <a:off x="2311800" y="1843350"/>
                <a:ext cx="503833" cy="1817305"/>
              </a:xfrm>
              <a:prstGeom prst="curvedLeftArrow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730138" y="1723504"/>
                <a:ext cx="19287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Fed sells </a:t>
                </a:r>
                <a:r>
                  <a:rPr lang="en-US" b="1" dirty="0" smtClean="0"/>
                  <a:t>b</a:t>
                </a:r>
                <a:r>
                  <a:rPr lang="en-US" b="1" dirty="0" smtClean="0">
                    <a:latin typeface="+mn-lt"/>
                  </a:rPr>
                  <a:t>onds</a:t>
                </a:r>
                <a:endParaRPr lang="en-US" b="1" dirty="0">
                  <a:latin typeface="+mn-lt"/>
                </a:endParaRPr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2135810" y="2526268"/>
                <a:ext cx="8558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Money</a:t>
                </a:r>
                <a:endParaRPr lang="en-US" b="1" dirty="0">
                  <a:latin typeface="+mn-lt"/>
                </a:endParaRPr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2175629" y="943428"/>
                <a:ext cx="77617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latin typeface="+mn-lt"/>
                  </a:rPr>
                  <a:t>Bonds</a:t>
                </a:r>
                <a:endParaRPr lang="en-US" b="1" dirty="0">
                  <a:latin typeface="+mn-lt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116785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8428" y="1496973"/>
            <a:ext cx="853440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Central bank: </a:t>
            </a:r>
            <a:r>
              <a:rPr lang="en-US" sz="2000" dirty="0"/>
              <a:t>An institution that oversees and regulates the banking system and quantity of money in the economy.</a:t>
            </a:r>
          </a:p>
          <a:p>
            <a:endParaRPr lang="en-US" sz="2000" b="1" dirty="0" smtClean="0"/>
          </a:p>
          <a:p>
            <a:r>
              <a:rPr lang="en-US" sz="2000" b="1" dirty="0" smtClean="0"/>
              <a:t>Dual </a:t>
            </a:r>
            <a:r>
              <a:rPr lang="en-US" sz="2000" b="1" dirty="0"/>
              <a:t>mandate: </a:t>
            </a:r>
            <a:r>
              <a:rPr lang="en-US" sz="2000" dirty="0"/>
              <a:t>The Federal Reserve's responsibility to use monetary policy to promote maximum employment and price stability.</a:t>
            </a:r>
          </a:p>
          <a:p>
            <a:pPr lvl="0"/>
            <a:endParaRPr lang="en-US" sz="2000" b="1" dirty="0" smtClean="0"/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000" b="1" dirty="0" smtClean="0"/>
              <a:t>Price stability</a:t>
            </a:r>
            <a:r>
              <a:rPr lang="en-US" sz="2000" dirty="0" smtClean="0"/>
              <a:t>—A </a:t>
            </a:r>
            <a:r>
              <a:rPr lang="en-US" sz="2000" dirty="0"/>
              <a:t>low and stable rate of inflation maintained over an extended period of time. The Fed has a longer-run goal of</a:t>
            </a:r>
            <a:r>
              <a:rPr lang="en-US" sz="2000" dirty="0" smtClean="0"/>
              <a:t> 2 percent </a:t>
            </a:r>
            <a:r>
              <a:rPr lang="en-US" sz="2000" dirty="0"/>
              <a:t>inflation</a:t>
            </a:r>
            <a:r>
              <a:rPr lang="en-US" sz="2000" dirty="0" smtClean="0"/>
              <a:t>. </a:t>
            </a:r>
          </a:p>
          <a:p>
            <a:r>
              <a:rPr lang="en-US" sz="2000" b="1" dirty="0"/>
              <a:t> </a:t>
            </a:r>
            <a:endParaRPr lang="en-US" sz="2000" dirty="0"/>
          </a:p>
          <a:p>
            <a:pPr marL="342900" lvl="0" indent="-342900">
              <a:buFont typeface="Arial" pitchFamily="34" charset="0"/>
              <a:buChar char="•"/>
            </a:pPr>
            <a:r>
              <a:rPr lang="en-US" sz="2000" b="1" dirty="0"/>
              <a:t>Maximum</a:t>
            </a:r>
            <a:r>
              <a:rPr lang="en-US" sz="2000" b="1" dirty="0" smtClean="0"/>
              <a:t> employment</a:t>
            </a:r>
            <a:r>
              <a:rPr lang="en-US" sz="2000" dirty="0" smtClean="0"/>
              <a:t>—The </a:t>
            </a:r>
            <a:r>
              <a:rPr lang="en-US" sz="2000" dirty="0"/>
              <a:t>Fed does not have a specific unemployment </a:t>
            </a:r>
            <a:r>
              <a:rPr lang="en-US" sz="2000" dirty="0" smtClean="0"/>
              <a:t>target but </a:t>
            </a:r>
            <a:r>
              <a:rPr lang="en-US" sz="2000" dirty="0"/>
              <a:t>regularly </a:t>
            </a:r>
            <a:r>
              <a:rPr lang="en-US" sz="2000" dirty="0" smtClean="0"/>
              <a:t>publishes a forecast </a:t>
            </a:r>
            <a:r>
              <a:rPr lang="en-US" sz="2000" dirty="0"/>
              <a:t>for the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longer-run unemployment rate.</a:t>
            </a:r>
            <a:endParaRPr lang="en-US" sz="2000" dirty="0"/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953544" y="660047"/>
            <a:ext cx="323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rade Gothic LT Std Extended"/>
              </a:rPr>
              <a:t>Terms to Know</a:t>
            </a:r>
            <a:endParaRPr lang="en-US" sz="3600" dirty="0">
              <a:latin typeface="Trade Gothic LT Std Extended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3096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8709</TotalTime>
  <Words>616</Words>
  <Application>Microsoft Office PowerPoint</Application>
  <PresentationFormat>On-screen Show (4:3)</PresentationFormat>
  <Paragraphs>99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HSE_Lesson01_ms-comp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Federal Reserve System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Fed’s Toolbox</dc:title>
  <dc:creator>Wolla, Scott A</dc:creator>
  <cp:lastModifiedBy>Stephenv</cp:lastModifiedBy>
  <cp:revision>67</cp:revision>
  <cp:lastPrinted>2014-01-18T14:47:23Z</cp:lastPrinted>
  <dcterms:created xsi:type="dcterms:W3CDTF">2014-03-21T16:33:47Z</dcterms:created>
  <dcterms:modified xsi:type="dcterms:W3CDTF">2014-06-17T19:03:27Z</dcterms:modified>
</cp:coreProperties>
</file>

<file path=docProps/thumbnail.jpeg>
</file>